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75" r:id="rId3"/>
    <p:sldId id="257" r:id="rId4"/>
    <p:sldId id="258" r:id="rId5"/>
    <p:sldId id="259" r:id="rId6"/>
    <p:sldId id="262" r:id="rId7"/>
    <p:sldId id="260" r:id="rId8"/>
    <p:sldId id="270" r:id="rId9"/>
    <p:sldId id="271" r:id="rId10"/>
    <p:sldId id="272" r:id="rId11"/>
    <p:sldId id="263" r:id="rId12"/>
    <p:sldId id="266" r:id="rId13"/>
    <p:sldId id="267" r:id="rId14"/>
    <p:sldId id="264" r:id="rId15"/>
    <p:sldId id="273" r:id="rId16"/>
    <p:sldId id="274" r:id="rId17"/>
    <p:sldId id="26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138" autoAdjust="0"/>
  </p:normalViewPr>
  <p:slideViewPr>
    <p:cSldViewPr>
      <p:cViewPr>
        <p:scale>
          <a:sx n="78" d="100"/>
          <a:sy n="78" d="100"/>
        </p:scale>
        <p:origin x="-27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D881CE-BDAD-4DDB-9B09-A6745A006BDD}" type="datetimeFigureOut">
              <a:rPr lang="en-US" smtClean="0"/>
              <a:pPr/>
              <a:t>9/9/2011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3F7A20-B06C-4C27-A1F5-E5A9F002A6C7}" type="slidenum">
              <a:rPr lang="en-US" smtClean="0"/>
              <a:pPr/>
              <a:t>‹#›</a:t>
            </a:fld>
            <a:endParaRPr lang="en-US"/>
          </a:p>
        </p:txBody>
      </p:sp>
    </p:spTree>
    <p:extLst>
      <p:ext uri="{BB962C8B-B14F-4D97-AF65-F5344CB8AC3E}">
        <p14:creationId xmlns:p14="http://schemas.microsoft.com/office/powerpoint/2010/main" val="695335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1</a:t>
            </a:fld>
            <a:endParaRPr lang="en-US"/>
          </a:p>
        </p:txBody>
      </p:sp>
    </p:spTree>
    <p:extLst>
      <p:ext uri="{BB962C8B-B14F-4D97-AF65-F5344CB8AC3E}">
        <p14:creationId xmlns:p14="http://schemas.microsoft.com/office/powerpoint/2010/main" val="2355984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10</a:t>
            </a:fld>
            <a:endParaRPr lang="en-US"/>
          </a:p>
        </p:txBody>
      </p:sp>
    </p:spTree>
    <p:extLst>
      <p:ext uri="{BB962C8B-B14F-4D97-AF65-F5344CB8AC3E}">
        <p14:creationId xmlns:p14="http://schemas.microsoft.com/office/powerpoint/2010/main" val="458897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these are all examples of needs assessments. However, also note that they all are not necessarily</a:t>
            </a:r>
            <a:r>
              <a:rPr lang="en-US" baseline="0" dirty="0" smtClean="0"/>
              <a:t> the same focus yours will have. Yours will specifically look at internal/external communications. Again, these are just good examples of needs assessments that you can reference as you create yours.</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11</a:t>
            </a:fld>
            <a:endParaRPr lang="en-US"/>
          </a:p>
        </p:txBody>
      </p:sp>
    </p:spTree>
    <p:extLst>
      <p:ext uri="{BB962C8B-B14F-4D97-AF65-F5344CB8AC3E}">
        <p14:creationId xmlns:p14="http://schemas.microsoft.com/office/powerpoint/2010/main" val="3793369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en-US" dirty="0" smtClean="0"/>
          </a:p>
          <a:p>
            <a:r>
              <a:rPr lang="en-US" dirty="0" smtClean="0"/>
              <a:t>*Not the School Improvement Team per se….but</a:t>
            </a:r>
            <a:r>
              <a:rPr lang="en-US" baseline="0" dirty="0" smtClean="0"/>
              <a:t> could be</a:t>
            </a:r>
          </a:p>
          <a:p>
            <a:r>
              <a:rPr lang="en-US" baseline="0" dirty="0" smtClean="0"/>
              <a:t>*Internal communities would refer to groups who work within the schools and external communities could be parents, business &amp; industry representatives, etc</a:t>
            </a:r>
            <a:r>
              <a:rPr lang="en-US" baseline="0" dirty="0" smtClean="0"/>
              <a:t>.</a:t>
            </a:r>
          </a:p>
          <a:p>
            <a:r>
              <a:rPr lang="en-US" baseline="0" dirty="0" smtClean="0"/>
              <a:t>*Make sure to include representatives from both the internal and external communities on your planning team and in your group that you survey OR facilitate a focus group with.</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12</a:t>
            </a:fld>
            <a:endParaRPr lang="en-US"/>
          </a:p>
        </p:txBody>
      </p:sp>
    </p:spTree>
    <p:extLst>
      <p:ext uri="{BB962C8B-B14F-4D97-AF65-F5344CB8AC3E}">
        <p14:creationId xmlns:p14="http://schemas.microsoft.com/office/powerpoint/2010/main" val="3959524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13</a:t>
            </a:fld>
            <a:endParaRPr lang="en-US"/>
          </a:p>
        </p:txBody>
      </p:sp>
    </p:spTree>
    <p:extLst>
      <p:ext uri="{BB962C8B-B14F-4D97-AF65-F5344CB8AC3E}">
        <p14:creationId xmlns:p14="http://schemas.microsoft.com/office/powerpoint/2010/main" val="3641964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here’s the bottom line…</a:t>
            </a:r>
          </a:p>
          <a:p>
            <a:endParaRPr lang="en-US" dirty="0" smtClean="0"/>
          </a:p>
          <a:p>
            <a:r>
              <a:rPr lang="en-US" dirty="0" smtClean="0"/>
              <a:t>Remember</a:t>
            </a:r>
            <a:r>
              <a:rPr lang="en-US" baseline="0" dirty="0" smtClean="0"/>
              <a:t> the time-frame that you have to work within. Create a simple, manageable survey or design a small focus group that will allow you to gather important information and still complete this activity within the allotted time</a:t>
            </a:r>
            <a:r>
              <a:rPr lang="en-US" baseline="0" dirty="0" smtClean="0"/>
              <a:t>. Focus more on the quality of our product than on the quantity. I would prefer 10 well-written survey questions over a 50 question survey that is so long it causes respondents to lose interest. Same is true for your focus group. Focus on quality.</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14</a:t>
            </a:fld>
            <a:endParaRPr lang="en-US"/>
          </a:p>
        </p:txBody>
      </p:sp>
    </p:spTree>
    <p:extLst>
      <p:ext uri="{BB962C8B-B14F-4D97-AF65-F5344CB8AC3E}">
        <p14:creationId xmlns:p14="http://schemas.microsoft.com/office/powerpoint/2010/main" val="3215356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15</a:t>
            </a:fld>
            <a:endParaRPr lang="en-US"/>
          </a:p>
        </p:txBody>
      </p:sp>
    </p:spTree>
    <p:extLst>
      <p:ext uri="{BB962C8B-B14F-4D97-AF65-F5344CB8AC3E}">
        <p14:creationId xmlns:p14="http://schemas.microsoft.com/office/powerpoint/2010/main" val="2829424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16</a:t>
            </a:fld>
            <a:endParaRPr lang="en-US"/>
          </a:p>
        </p:txBody>
      </p:sp>
    </p:spTree>
    <p:extLst>
      <p:ext uri="{BB962C8B-B14F-4D97-AF65-F5344CB8AC3E}">
        <p14:creationId xmlns:p14="http://schemas.microsoft.com/office/powerpoint/2010/main" val="1314755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17</a:t>
            </a:fld>
            <a:endParaRPr lang="en-US"/>
          </a:p>
        </p:txBody>
      </p:sp>
    </p:spTree>
    <p:extLst>
      <p:ext uri="{BB962C8B-B14F-4D97-AF65-F5344CB8AC3E}">
        <p14:creationId xmlns:p14="http://schemas.microsoft.com/office/powerpoint/2010/main" val="137326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2</a:t>
            </a:fld>
            <a:endParaRPr lang="en-US"/>
          </a:p>
        </p:txBody>
      </p:sp>
    </p:spTree>
    <p:extLst>
      <p:ext uri="{BB962C8B-B14F-4D97-AF65-F5344CB8AC3E}">
        <p14:creationId xmlns:p14="http://schemas.microsoft.com/office/powerpoint/2010/main" val="2440566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a:t>
            </a:r>
            <a:r>
              <a:rPr lang="en-US" baseline="0" dirty="0" smtClean="0"/>
              <a:t> formal definition of a needs assessment. Basically, you will determine if there is a problem and, if so, how large and how widespread is it? Also, you’re trying to determine if something needs to be done about it and how does the problem itself determine the intervention.</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3</a:t>
            </a:fld>
            <a:endParaRPr lang="en-US"/>
          </a:p>
        </p:txBody>
      </p:sp>
    </p:spTree>
    <p:extLst>
      <p:ext uri="{BB962C8B-B14F-4D97-AF65-F5344CB8AC3E}">
        <p14:creationId xmlns:p14="http://schemas.microsoft.com/office/powerpoint/2010/main" val="4267692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needs assessment is often the first step in implementing a new program. How many of you have worked in a school in which a new program was</a:t>
            </a:r>
            <a:r>
              <a:rPr lang="en-US" baseline="0" dirty="0" smtClean="0"/>
              <a:t> instituted but there hadn’t been a needs assessment to determine if it was actually needed? No laughing allowed! Why might schools not conduct needs assessments? Cost, Expertise needed, Time factor (sometimes money comes available quickly and must be spent quickly), Someone returned from a conference with a new program, Someone moved into your district and this is something that worked in the previous district, etc. The list goes on….Ideally, all administrators are trained to conduct simple needs assessments so the best decisions can be made with regard to new programs or existing ones. And, that’s what this assignment will focus on….an existing situation that you will be assessing. More specific information about this assignment is to come later in my presentation.</a:t>
            </a:r>
          </a:p>
          <a:p>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4 is what</a:t>
            </a:r>
            <a:r>
              <a:rPr lang="en-US" baseline="0" dirty="0" smtClean="0"/>
              <a:t> you’ll focus on for this assignment. But, it’s important that you understand where a need assessment falls within the steps to analyze need. (Reference page 106 in Rossi, </a:t>
            </a:r>
            <a:r>
              <a:rPr lang="en-US" baseline="0" dirty="0" err="1" smtClean="0"/>
              <a:t>Lipsey</a:t>
            </a:r>
            <a:r>
              <a:rPr lang="en-US" baseline="0" dirty="0" smtClean="0"/>
              <a:t>, and Freeman)</a:t>
            </a:r>
          </a:p>
          <a:p>
            <a:r>
              <a:rPr lang="en-US" baseline="0" dirty="0" smtClean="0"/>
              <a:t>1 – Who are the consumers? Who has a potential need? What are those potential needs?</a:t>
            </a:r>
          </a:p>
          <a:p>
            <a:r>
              <a:rPr lang="en-US" baseline="0" dirty="0" smtClean="0"/>
              <a:t>2 – What are the characteristics of the users and their environment?</a:t>
            </a:r>
          </a:p>
          <a:p>
            <a:r>
              <a:rPr lang="en-US" baseline="0" dirty="0" smtClean="0"/>
              <a:t>3 – What do we suspect they might need?</a:t>
            </a:r>
          </a:p>
          <a:p>
            <a:r>
              <a:rPr lang="en-US" baseline="0" dirty="0" smtClean="0"/>
              <a:t>4 </a:t>
            </a:r>
            <a:r>
              <a:rPr lang="en-US" b="1" baseline="0" dirty="0" smtClean="0"/>
              <a:t>– Determine if need is perceived or actual.</a:t>
            </a:r>
          </a:p>
          <a:p>
            <a:r>
              <a:rPr lang="en-US" baseline="0" dirty="0" smtClean="0"/>
              <a:t>5 – Relay the findings to those in positions of authority to make decisions re: need as well as those who will be providing the service if need is found to be actual.</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a:t>
            </a:r>
            <a:r>
              <a:rPr lang="en-US" baseline="0" dirty="0" smtClean="0"/>
              <a:t> </a:t>
            </a:r>
            <a:r>
              <a:rPr lang="en-US" dirty="0" smtClean="0"/>
              <a:t>As the evaluator, clarify</a:t>
            </a:r>
            <a:r>
              <a:rPr lang="en-US" baseline="0" dirty="0" smtClean="0"/>
              <a:t> with those requesting the needs assessment their purpose for requesting this be done.</a:t>
            </a:r>
          </a:p>
          <a:p>
            <a:r>
              <a:rPr lang="en-US" dirty="0" smtClean="0"/>
              <a:t>2. Understand specifically the</a:t>
            </a:r>
            <a:r>
              <a:rPr lang="en-US" baseline="0" dirty="0" smtClean="0"/>
              <a:t> population that will be studied.</a:t>
            </a:r>
          </a:p>
          <a:p>
            <a:r>
              <a:rPr lang="en-US" baseline="0" dirty="0" smtClean="0"/>
              <a:t>3. Determine the best type of needs assessment to conduct. (next slide)</a:t>
            </a:r>
          </a:p>
          <a:p>
            <a:r>
              <a:rPr lang="en-US" baseline="0" dirty="0" smtClean="0"/>
              <a:t>4. Design a survey </a:t>
            </a:r>
          </a:p>
          <a:p>
            <a:r>
              <a:rPr lang="en-US" baseline="0" dirty="0" smtClean="0"/>
              <a:t>5, 6, and 7 are self-explanatory</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decide to use a</a:t>
            </a:r>
            <a:r>
              <a:rPr lang="en-US" baseline="0" dirty="0" smtClean="0"/>
              <a:t> survey instead of a focus group, make sure to create good questions. I’m going to give you some basic tips on question design. Ordinal scale questions are good ways to capture information. See these examples….</a:t>
            </a: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8</a:t>
            </a:fld>
            <a:endParaRPr lang="en-US"/>
          </a:p>
        </p:txBody>
      </p:sp>
    </p:spTree>
    <p:extLst>
      <p:ext uri="{BB962C8B-B14F-4D97-AF65-F5344CB8AC3E}">
        <p14:creationId xmlns:p14="http://schemas.microsoft.com/office/powerpoint/2010/main" val="73738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pages 79-88 for examples</a:t>
            </a:r>
          </a:p>
          <a:p>
            <a:pPr marL="228600" indent="-228600">
              <a:buAutoNum type="arabicPeriod"/>
            </a:pPr>
            <a:r>
              <a:rPr lang="en-US" dirty="0" smtClean="0"/>
              <a:t>What</a:t>
            </a:r>
            <a:r>
              <a:rPr lang="en-US" baseline="0" dirty="0" smtClean="0"/>
              <a:t> type of internet connection do you have in your home? ….but you do not have an internet connection</a:t>
            </a:r>
          </a:p>
          <a:p>
            <a:pPr marL="228600" indent="-228600">
              <a:buAutoNum type="arabicPeriod"/>
            </a:pPr>
            <a:r>
              <a:rPr lang="en-US" baseline="0" dirty="0" smtClean="0"/>
              <a:t>How many feet tall is your horse? Horses are often measured in a different unit – hands</a:t>
            </a:r>
          </a:p>
          <a:p>
            <a:pPr marL="228600" indent="-228600">
              <a:buAutoNum type="arabicPeriod"/>
            </a:pPr>
            <a:r>
              <a:rPr lang="en-US" baseline="0" dirty="0" smtClean="0"/>
              <a:t>Do you personally subscribe to, or regularly read, any periodicals, magazines, newsletters, etc. that are specifically related to your occupation?</a:t>
            </a:r>
          </a:p>
          <a:p>
            <a:pPr marL="228600" indent="-228600">
              <a:buAutoNum type="arabicPeriod"/>
            </a:pPr>
            <a:r>
              <a:rPr lang="en-US" baseline="0" dirty="0" smtClean="0"/>
              <a:t>Avoid abbreviations, acronyms and keep words to no more than 7 letters. For example, instead of “occupants of this household,”  “people who live here” or instead of “post-school extracurricular activities” “What you do after school”</a:t>
            </a:r>
          </a:p>
          <a:p>
            <a:pPr marL="228600" indent="-228600">
              <a:buAutoNum type="arabicPeriod"/>
            </a:pPr>
            <a:r>
              <a:rPr lang="en-US" dirty="0" smtClean="0"/>
              <a:t>The longer the question, the more information the respondent has to take in and process,</a:t>
            </a:r>
            <a:r>
              <a:rPr lang="en-US" baseline="0" dirty="0" smtClean="0"/>
              <a:t> and the higher the likelihood for misunderstanding or misreading.</a:t>
            </a:r>
          </a:p>
          <a:p>
            <a:pPr marL="228600" indent="-228600">
              <a:buAutoNum type="arabicPeriod"/>
            </a:pPr>
            <a:r>
              <a:rPr lang="en-US" baseline="0" dirty="0" smtClean="0"/>
              <a:t>Complete sentences with simple structures</a:t>
            </a:r>
          </a:p>
          <a:p>
            <a:pPr marL="228600" indent="-228600">
              <a:buAutoNum type="arabicPeriod"/>
            </a:pPr>
            <a:r>
              <a:rPr lang="en-US" baseline="0" dirty="0" smtClean="0"/>
              <a:t>Do you favor or oppose not allowing the state to raise taxes without approval of 60% of the voters? Avoid double negatives and don’t require a respondent to say “yes” to mean “no”</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C83F7A20-B06C-4C27-A1F5-E5A9F002A6C7}" type="slidenum">
              <a:rPr lang="en-US" smtClean="0"/>
              <a:pPr/>
              <a:t>9</a:t>
            </a:fld>
            <a:endParaRPr lang="en-US"/>
          </a:p>
        </p:txBody>
      </p:sp>
    </p:spTree>
    <p:extLst>
      <p:ext uri="{BB962C8B-B14F-4D97-AF65-F5344CB8AC3E}">
        <p14:creationId xmlns:p14="http://schemas.microsoft.com/office/powerpoint/2010/main" val="10919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C5A6C4B-72E3-4B1E-A46A-5F68C2DE8734}" type="datetimeFigureOut">
              <a:rPr lang="en-US" smtClean="0"/>
              <a:pPr/>
              <a:t>9/9/2011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F47CDC9-60B8-49DE-9CAD-5A06B240FB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5A6C4B-72E3-4B1E-A46A-5F68C2DE8734}"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7CDC9-60B8-49DE-9CAD-5A06B240FB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5A6C4B-72E3-4B1E-A46A-5F68C2DE8734}"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7CDC9-60B8-49DE-9CAD-5A06B240FB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C5A6C4B-72E3-4B1E-A46A-5F68C2DE8734}" type="datetimeFigureOut">
              <a:rPr lang="en-US" smtClean="0"/>
              <a:pPr/>
              <a:t>9/9/2011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F47CDC9-60B8-49DE-9CAD-5A06B240FB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3C5A6C4B-72E3-4B1E-A46A-5F68C2DE8734}" type="datetimeFigureOut">
              <a:rPr lang="en-US" smtClean="0"/>
              <a:pPr/>
              <a:t>9/9/2011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F47CDC9-60B8-49DE-9CAD-5A06B240FBEA}"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3C5A6C4B-72E3-4B1E-A46A-5F68C2DE8734}" type="datetimeFigureOut">
              <a:rPr lang="en-US" smtClean="0"/>
              <a:pPr/>
              <a:t>9/9/2011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F47CDC9-60B8-49DE-9CAD-5A06B240FB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3C5A6C4B-72E3-4B1E-A46A-5F68C2DE8734}"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F47CDC9-60B8-49DE-9CAD-5A06B240FBEA}"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5A6C4B-72E3-4B1E-A46A-5F68C2DE8734}" type="datetimeFigureOut">
              <a:rPr lang="en-US" smtClean="0"/>
              <a:pPr/>
              <a:t>9/9/2011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7CDC9-60B8-49DE-9CAD-5A06B240FB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A6C4B-72E3-4B1E-A46A-5F68C2DE8734}" type="datetimeFigureOut">
              <a:rPr lang="en-US" smtClean="0"/>
              <a:pPr/>
              <a:t>9/9/2011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7CDC9-60B8-49DE-9CAD-5A06B240FB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C5A6C4B-72E3-4B1E-A46A-5F68C2DE8734}" type="datetimeFigureOut">
              <a:rPr lang="en-US" smtClean="0"/>
              <a:pPr/>
              <a:t>9/9/2011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7CDC9-60B8-49DE-9CAD-5A06B240FB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3C5A6C4B-72E3-4B1E-A46A-5F68C2DE8734}"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F47CDC9-60B8-49DE-9CAD-5A06B240FBEA}"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C5A6C4B-72E3-4B1E-A46A-5F68C2DE8734}" type="datetimeFigureOut">
              <a:rPr lang="en-US" smtClean="0"/>
              <a:pPr/>
              <a:t>9/9/2011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F47CDC9-60B8-49DE-9CAD-5A06B240FBEA}"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fsu.edu/~truancy/needs.html"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dpi.state.nd.us/grants/need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cde.state.co.us/cdeprevention/download/pdf/Measure_of_school_etc.pdf" TargetMode="External"/><Relationship Id="rId5" Type="http://schemas.openxmlformats.org/officeDocument/2006/relationships/hyperlink" Target="http://www.nhscholars.org/School-Business%20How_to_Guide.pdf" TargetMode="External"/><Relationship Id="rId4" Type="http://schemas.openxmlformats.org/officeDocument/2006/relationships/hyperlink" Target="http://www.dpi.state.nc.us/docs/schooltransformation/assessments/school-rubric.pdf"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Artifacts%203A%20and%206C%20Expectations%20and%20Evidences.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Artifact 3A:  Needs </a:t>
            </a:r>
            <a:r>
              <a:rPr lang="en-US" dirty="0" smtClean="0"/>
              <a:t>Assessment</a:t>
            </a:r>
            <a:endParaRPr lang="en-US" dirty="0"/>
          </a:p>
        </p:txBody>
      </p:sp>
      <p:sp>
        <p:nvSpPr>
          <p:cNvPr id="3" name="Subtitle 2"/>
          <p:cNvSpPr>
            <a:spLocks noGrp="1"/>
          </p:cNvSpPr>
          <p:nvPr>
            <p:ph type="subTitle" idx="1"/>
          </p:nvPr>
        </p:nvSpPr>
        <p:spPr/>
        <p:txBody>
          <a:bodyPr/>
          <a:lstStyle/>
          <a:p>
            <a:r>
              <a:rPr lang="en-US" dirty="0" smtClean="0"/>
              <a:t>Module Two</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Tips</a:t>
            </a:r>
            <a:endParaRPr lang="en-US" dirty="0"/>
          </a:p>
        </p:txBody>
      </p:sp>
      <p:sp>
        <p:nvSpPr>
          <p:cNvPr id="3" name="Content Placeholder 2"/>
          <p:cNvSpPr>
            <a:spLocks noGrp="1"/>
          </p:cNvSpPr>
          <p:nvPr>
            <p:ph sz="half" idx="1"/>
          </p:nvPr>
        </p:nvSpPr>
        <p:spPr/>
        <p:txBody>
          <a:bodyPr>
            <a:normAutofit fontScale="40000" lnSpcReduction="20000"/>
          </a:bodyPr>
          <a:lstStyle/>
          <a:p>
            <a:pPr marL="0" indent="0">
              <a:buNone/>
            </a:pPr>
            <a:r>
              <a:rPr lang="en-US" sz="4500" b="1" dirty="0"/>
              <a:t>Guidelines for Questionnaires and Surveys</a:t>
            </a:r>
            <a:r>
              <a:rPr lang="en-US" sz="4500" dirty="0"/>
              <a:t>:</a:t>
            </a:r>
          </a:p>
          <a:p>
            <a:r>
              <a:rPr lang="en-US" sz="4000" dirty="0" smtClean="0"/>
              <a:t>Keep </a:t>
            </a:r>
            <a:r>
              <a:rPr lang="en-US" sz="4000" dirty="0"/>
              <a:t>them short, people should be able to complete them in 15 minutes or under</a:t>
            </a:r>
          </a:p>
          <a:p>
            <a:r>
              <a:rPr lang="en-US" sz="4000" dirty="0"/>
              <a:t> S</a:t>
            </a:r>
            <a:r>
              <a:rPr lang="en-US" sz="4000" dirty="0" smtClean="0"/>
              <a:t>tate </a:t>
            </a:r>
            <a:r>
              <a:rPr lang="en-US" sz="4000" dirty="0"/>
              <a:t>why you are asking for their response, (e.g. their opinion is important to you)</a:t>
            </a:r>
          </a:p>
          <a:p>
            <a:r>
              <a:rPr lang="en-US" sz="4000" dirty="0"/>
              <a:t> N</a:t>
            </a:r>
            <a:r>
              <a:rPr lang="en-US" sz="4000" dirty="0" smtClean="0"/>
              <a:t>ote </a:t>
            </a:r>
            <a:r>
              <a:rPr lang="en-US" sz="4000" dirty="0"/>
              <a:t>that their responses are confidential</a:t>
            </a:r>
          </a:p>
          <a:p>
            <a:r>
              <a:rPr lang="en-US" sz="4000" dirty="0"/>
              <a:t> </a:t>
            </a:r>
            <a:r>
              <a:rPr lang="en-US" sz="4000" dirty="0" smtClean="0"/>
              <a:t>Thank </a:t>
            </a:r>
            <a:r>
              <a:rPr lang="en-US" sz="4000" dirty="0"/>
              <a:t>them up front,  be appreciative of the time and effort they will take</a:t>
            </a:r>
          </a:p>
          <a:p>
            <a:r>
              <a:rPr lang="en-US" sz="4000" dirty="0"/>
              <a:t> </a:t>
            </a:r>
            <a:r>
              <a:rPr lang="en-US" sz="4000" dirty="0" smtClean="0"/>
              <a:t>Make </a:t>
            </a:r>
            <a:r>
              <a:rPr lang="en-US" sz="4000" dirty="0"/>
              <a:t>your questions clear, avoid confusion over wording or interpretation</a:t>
            </a:r>
          </a:p>
          <a:p>
            <a:r>
              <a:rPr lang="en-US" sz="4000" dirty="0"/>
              <a:t> </a:t>
            </a:r>
            <a:r>
              <a:rPr lang="en-US" sz="4000" dirty="0" smtClean="0"/>
              <a:t>Pilot </a:t>
            </a:r>
            <a:r>
              <a:rPr lang="en-US" sz="4000" dirty="0"/>
              <a:t>test your instrument to be sure of its clarity</a:t>
            </a:r>
          </a:p>
          <a:p>
            <a:r>
              <a:rPr lang="en-US" sz="4000" dirty="0"/>
              <a:t> </a:t>
            </a:r>
            <a:r>
              <a:rPr lang="en-US" sz="4000" dirty="0" smtClean="0"/>
              <a:t>Use </a:t>
            </a:r>
            <a:r>
              <a:rPr lang="en-US" sz="4000" dirty="0"/>
              <a:t>rating scales, or a yes/no answer format</a:t>
            </a:r>
          </a:p>
          <a:p>
            <a:r>
              <a:rPr lang="en-US" sz="4000" dirty="0"/>
              <a:t> </a:t>
            </a:r>
            <a:r>
              <a:rPr lang="en-US" sz="4000" dirty="0" smtClean="0"/>
              <a:t>Include </a:t>
            </a:r>
            <a:r>
              <a:rPr lang="en-US" sz="4000" dirty="0"/>
              <a:t>questions about people’s job status, e.g., years on the job, age, gender, etc.</a:t>
            </a:r>
          </a:p>
          <a:p>
            <a:endParaRPr lang="en-US" dirty="0"/>
          </a:p>
          <a:p>
            <a:pPr marL="0" indent="0">
              <a:buNone/>
            </a:pPr>
            <a:r>
              <a:rPr lang="en-US" u="sng" dirty="0" smtClean="0">
                <a:hlinkClick r:id="rId3"/>
              </a:rPr>
              <a:t>http</a:t>
            </a:r>
            <a:r>
              <a:rPr lang="en-US" u="sng" dirty="0">
                <a:hlinkClick r:id="rId3"/>
              </a:rPr>
              <a:t>://www.fsu.edu/~truancy/needs.html</a:t>
            </a:r>
            <a:endParaRPr lang="en-US" dirty="0"/>
          </a:p>
          <a:p>
            <a:endParaRPr lang="en-US" dirty="0"/>
          </a:p>
          <a:p>
            <a:endParaRPr lang="en-US" dirty="0"/>
          </a:p>
        </p:txBody>
      </p:sp>
      <p:sp>
        <p:nvSpPr>
          <p:cNvPr id="4" name="Content Placeholder 3"/>
          <p:cNvSpPr>
            <a:spLocks noGrp="1"/>
          </p:cNvSpPr>
          <p:nvPr>
            <p:ph sz="half" idx="2"/>
          </p:nvPr>
        </p:nvSpPr>
        <p:spPr/>
        <p:txBody>
          <a:bodyPr>
            <a:normAutofit fontScale="40000" lnSpcReduction="20000"/>
          </a:bodyPr>
          <a:lstStyle/>
          <a:p>
            <a:pPr marL="0" indent="0">
              <a:buNone/>
            </a:pPr>
            <a:r>
              <a:rPr lang="en-US" sz="4500" b="1" dirty="0"/>
              <a:t>Guidelines for Focus Groups and Interviews</a:t>
            </a:r>
            <a:endParaRPr lang="en-US" sz="4500" dirty="0"/>
          </a:p>
          <a:p>
            <a:r>
              <a:rPr lang="en-US" sz="4000" dirty="0"/>
              <a:t>S</a:t>
            </a:r>
            <a:r>
              <a:rPr lang="en-US" sz="4000" dirty="0" smtClean="0"/>
              <a:t>elect </a:t>
            </a:r>
            <a:r>
              <a:rPr lang="en-US" sz="4000" dirty="0"/>
              <a:t>a group appropriate to your needs</a:t>
            </a:r>
          </a:p>
          <a:p>
            <a:r>
              <a:rPr lang="en-US" sz="4000" dirty="0" smtClean="0"/>
              <a:t>Explain </a:t>
            </a:r>
            <a:r>
              <a:rPr lang="en-US" sz="4000" dirty="0"/>
              <a:t>your purpose, time and place of meeting</a:t>
            </a:r>
          </a:p>
          <a:p>
            <a:r>
              <a:rPr lang="en-US" sz="4000" dirty="0" smtClean="0"/>
              <a:t>Send </a:t>
            </a:r>
            <a:r>
              <a:rPr lang="en-US" sz="4000" dirty="0"/>
              <a:t>reminder </a:t>
            </a:r>
            <a:r>
              <a:rPr lang="en-US" sz="4000" dirty="0" smtClean="0"/>
              <a:t>letter</a:t>
            </a:r>
          </a:p>
          <a:p>
            <a:r>
              <a:rPr lang="en-US" sz="4000" dirty="0"/>
              <a:t>D</a:t>
            </a:r>
            <a:r>
              <a:rPr lang="en-US" sz="4000" dirty="0" smtClean="0"/>
              <a:t>evelop </a:t>
            </a:r>
            <a:r>
              <a:rPr lang="en-US" sz="4000" dirty="0"/>
              <a:t>a set of questions, grouped in categories, keep it to a vital few</a:t>
            </a:r>
          </a:p>
          <a:p>
            <a:r>
              <a:rPr lang="en-US" sz="4000" dirty="0" smtClean="0"/>
              <a:t>Appoint </a:t>
            </a:r>
            <a:r>
              <a:rPr lang="en-US" sz="4000" dirty="0"/>
              <a:t>a time keeper, respect people’s time</a:t>
            </a:r>
          </a:p>
          <a:p>
            <a:r>
              <a:rPr lang="en-US" sz="4000" dirty="0" smtClean="0"/>
              <a:t>Start </a:t>
            </a:r>
            <a:r>
              <a:rPr lang="en-US" sz="4000" dirty="0"/>
              <a:t>the meeting with an explanation its purpose, how it will be conducted</a:t>
            </a:r>
          </a:p>
          <a:p>
            <a:r>
              <a:rPr lang="en-US" sz="4000" dirty="0" smtClean="0"/>
              <a:t>Emphasize </a:t>
            </a:r>
            <a:r>
              <a:rPr lang="en-US" sz="4000" dirty="0"/>
              <a:t>that all questions are valid and welcome, there are no right or wrong </a:t>
            </a:r>
            <a:r>
              <a:rPr lang="en-US" sz="4000" dirty="0" smtClean="0"/>
              <a:t>answers</a:t>
            </a:r>
          </a:p>
          <a:p>
            <a:r>
              <a:rPr lang="en-US" sz="4000" dirty="0"/>
              <a:t>S</a:t>
            </a:r>
            <a:r>
              <a:rPr lang="en-US" sz="4000" dirty="0" smtClean="0"/>
              <a:t>tate </a:t>
            </a:r>
            <a:r>
              <a:rPr lang="en-US" sz="4000" dirty="0"/>
              <a:t>that this is not the place for answers or resolutions</a:t>
            </a:r>
          </a:p>
          <a:p>
            <a:r>
              <a:rPr lang="en-US" sz="4000" dirty="0" smtClean="0"/>
              <a:t>Keep </a:t>
            </a:r>
            <a:r>
              <a:rPr lang="en-US" sz="4000" dirty="0"/>
              <a:t>to the time, end promptly, thank people, promise to send results in appropriate</a:t>
            </a:r>
          </a:p>
          <a:p>
            <a:endParaRPr lang="en-US" dirty="0"/>
          </a:p>
        </p:txBody>
      </p:sp>
    </p:spTree>
    <p:extLst>
      <p:ext uri="{BB962C8B-B14F-4D97-AF65-F5344CB8AC3E}">
        <p14:creationId xmlns:p14="http://schemas.microsoft.com/office/powerpoint/2010/main" val="1490931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instruments</a:t>
            </a:r>
            <a:endParaRPr lang="en-US" dirty="0"/>
          </a:p>
        </p:txBody>
      </p:sp>
      <p:sp>
        <p:nvSpPr>
          <p:cNvPr id="3" name="Content Placeholder 2"/>
          <p:cNvSpPr>
            <a:spLocks noGrp="1"/>
          </p:cNvSpPr>
          <p:nvPr>
            <p:ph idx="1"/>
          </p:nvPr>
        </p:nvSpPr>
        <p:spPr/>
        <p:txBody>
          <a:bodyPr>
            <a:normAutofit lnSpcReduction="10000"/>
          </a:bodyPr>
          <a:lstStyle/>
          <a:p>
            <a:r>
              <a:rPr lang="en-US" dirty="0">
                <a:hlinkClick r:id="rId3"/>
              </a:rPr>
              <a:t>http://</a:t>
            </a:r>
            <a:r>
              <a:rPr lang="en-US" dirty="0" smtClean="0">
                <a:hlinkClick r:id="rId3"/>
              </a:rPr>
              <a:t>www.dpi.state.nd.us/grants/needs.pdf</a:t>
            </a:r>
            <a:endParaRPr lang="en-US" dirty="0" smtClean="0"/>
          </a:p>
          <a:p>
            <a:pPr lvl="1"/>
            <a:r>
              <a:rPr lang="en-US" dirty="0" smtClean="0"/>
              <a:t>See Sample Three on last page</a:t>
            </a:r>
            <a:endParaRPr lang="en-US" dirty="0"/>
          </a:p>
          <a:p>
            <a:r>
              <a:rPr lang="en-US" dirty="0">
                <a:hlinkClick r:id="rId4"/>
              </a:rPr>
              <a:t>http://</a:t>
            </a:r>
            <a:r>
              <a:rPr lang="en-US" dirty="0" smtClean="0">
                <a:hlinkClick r:id="rId4"/>
              </a:rPr>
              <a:t>www.dpi.state.nc.us/docs/schooltransformation/assessments/school-rubric.pdf</a:t>
            </a:r>
            <a:endParaRPr lang="en-US" dirty="0" smtClean="0"/>
          </a:p>
          <a:p>
            <a:r>
              <a:rPr lang="en-US" dirty="0">
                <a:hlinkClick r:id="rId5"/>
              </a:rPr>
              <a:t>http://</a:t>
            </a:r>
            <a:r>
              <a:rPr lang="en-US" dirty="0" smtClean="0">
                <a:hlinkClick r:id="rId5"/>
              </a:rPr>
              <a:t>www.nhscholars.org/School-Business%20How_to_Guide.pdf</a:t>
            </a:r>
            <a:endParaRPr lang="en-US" dirty="0" smtClean="0"/>
          </a:p>
          <a:p>
            <a:pPr lvl="1"/>
            <a:r>
              <a:rPr lang="en-US" dirty="0" smtClean="0"/>
              <a:t>See pages 24 and 25</a:t>
            </a:r>
          </a:p>
          <a:p>
            <a:r>
              <a:rPr lang="en-US" dirty="0">
                <a:hlinkClick r:id="rId6"/>
              </a:rPr>
              <a:t>http://</a:t>
            </a:r>
            <a:r>
              <a:rPr lang="en-US" dirty="0" smtClean="0">
                <a:hlinkClick r:id="rId6"/>
              </a:rPr>
              <a:t>www.cde.state.co.us/cdeprevention/download/pdf/Measure_of_school_etc.pdf</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Artifact 3A – Needs Assessment</a:t>
            </a:r>
            <a:endParaRPr lang="en-US" dirty="0"/>
          </a:p>
        </p:txBody>
      </p:sp>
      <p:sp>
        <p:nvSpPr>
          <p:cNvPr id="3" name="Content Placeholder 2"/>
          <p:cNvSpPr>
            <a:spLocks noGrp="1"/>
          </p:cNvSpPr>
          <p:nvPr>
            <p:ph idx="1"/>
          </p:nvPr>
        </p:nvSpPr>
        <p:spPr/>
        <p:txBody>
          <a:bodyPr>
            <a:normAutofit fontScale="92500"/>
          </a:bodyPr>
          <a:lstStyle/>
          <a:p>
            <a:r>
              <a:rPr lang="en-US" dirty="0" smtClean="0"/>
              <a:t>Reference pages 44-48 of the MELS Handbook.</a:t>
            </a:r>
          </a:p>
          <a:p>
            <a:r>
              <a:rPr lang="en-US" dirty="0" smtClean="0"/>
              <a:t>The candidate will lead the Stakeholder Involvement Plan (SIP) Team in conducting a needs assessment to determine the gaps in communication between the internal and external communities and potential opportunities for involvement of these two communities in decisions that have a direct effect on the community and the schools.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304800" y="1554162"/>
            <a:ext cx="8686800" cy="5303838"/>
          </a:xfrm>
        </p:spPr>
        <p:txBody>
          <a:bodyPr>
            <a:normAutofit fontScale="92500"/>
          </a:bodyPr>
          <a:lstStyle/>
          <a:p>
            <a:r>
              <a:rPr lang="en-US" dirty="0" smtClean="0"/>
              <a:t>The needs assessment should include a background description of the setting, a clear statement of the purpose of the needs assessment, a list of participants who participated during the needs assessment process and at what stage of the process the participants were active, an analysis of the findings, a set of recommendations that identifies avenues of communication that will be established, and a set of recommendations that includes both short-term and long-term objectives to establish the SIP.</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Expectations and Evidences</a:t>
            </a:r>
            <a:endParaRPr lang="en-US" dirty="0"/>
          </a:p>
        </p:txBody>
      </p:sp>
      <p:sp>
        <p:nvSpPr>
          <p:cNvPr id="3" name="Content Placeholder 2"/>
          <p:cNvSpPr>
            <a:spLocks noGrp="1"/>
          </p:cNvSpPr>
          <p:nvPr>
            <p:ph idx="1"/>
          </p:nvPr>
        </p:nvSpPr>
        <p:spPr/>
        <p:txBody>
          <a:bodyPr/>
          <a:lstStyle/>
          <a:p>
            <a:r>
              <a:rPr lang="en-US" dirty="0" smtClean="0">
                <a:hlinkClick r:id="rId3" action="ppaction://hlinkfile"/>
              </a:rPr>
              <a:t>Module 2 Expectations and Evidences for Artifacts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Administration</a:t>
            </a:r>
            <a:endParaRPr lang="en-US" dirty="0"/>
          </a:p>
        </p:txBody>
      </p:sp>
      <p:sp>
        <p:nvSpPr>
          <p:cNvPr id="5" name="Content Placeholder 4"/>
          <p:cNvSpPr>
            <a:spLocks noGrp="1"/>
          </p:cNvSpPr>
          <p:nvPr>
            <p:ph idx="1"/>
          </p:nvPr>
        </p:nvSpPr>
        <p:spPr/>
        <p:txBody>
          <a:bodyPr/>
          <a:lstStyle/>
          <a:p>
            <a:r>
              <a:rPr lang="en-US" dirty="0" smtClean="0"/>
              <a:t>Remember to always work closely with your school administrative team as you complete your assignments. Seek their advice as you work through your artifacts.</a:t>
            </a:r>
            <a:endParaRPr lang="en-US" dirty="0"/>
          </a:p>
        </p:txBody>
      </p:sp>
    </p:spTree>
    <p:extLst>
      <p:ext uri="{BB962C8B-B14F-4D97-AF65-F5344CB8AC3E}">
        <p14:creationId xmlns:p14="http://schemas.microsoft.com/office/powerpoint/2010/main" val="1236625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Due Date</a:t>
            </a:r>
            <a:endParaRPr lang="en-US" dirty="0"/>
          </a:p>
        </p:txBody>
      </p:sp>
      <p:sp>
        <p:nvSpPr>
          <p:cNvPr id="3" name="Content Placeholder 2"/>
          <p:cNvSpPr>
            <a:spLocks noGrp="1"/>
          </p:cNvSpPr>
          <p:nvPr>
            <p:ph idx="1"/>
          </p:nvPr>
        </p:nvSpPr>
        <p:spPr/>
        <p:txBody>
          <a:bodyPr/>
          <a:lstStyle/>
          <a:p>
            <a:r>
              <a:rPr lang="en-US" dirty="0" smtClean="0"/>
              <a:t>September 25, 2011</a:t>
            </a:r>
          </a:p>
          <a:p>
            <a:endParaRPr lang="en-US" dirty="0"/>
          </a:p>
        </p:txBody>
      </p:sp>
    </p:spTree>
    <p:extLst>
      <p:ext uri="{BB962C8B-B14F-4D97-AF65-F5344CB8AC3E}">
        <p14:creationId xmlns:p14="http://schemas.microsoft.com/office/powerpoint/2010/main" val="1330560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Needs Assessment</a:t>
            </a:r>
            <a:endParaRPr lang="en-US" dirty="0"/>
          </a:p>
        </p:txBody>
      </p:sp>
      <p:sp>
        <p:nvSpPr>
          <p:cNvPr id="3" name="Subtitle 2"/>
          <p:cNvSpPr>
            <a:spLocks noGrp="1"/>
          </p:cNvSpPr>
          <p:nvPr>
            <p:ph type="subTitle" idx="1"/>
          </p:nvPr>
        </p:nvSpPr>
        <p:spPr/>
        <p:txBody>
          <a:bodyPr/>
          <a:lstStyle/>
          <a:p>
            <a:r>
              <a:rPr lang="en-US" dirty="0" smtClean="0"/>
              <a:t>Module Two</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Submit to instructor and to </a:t>
            </a:r>
            <a:r>
              <a:rPr lang="en-US" dirty="0" err="1" smtClean="0"/>
              <a:t>TaskStream</a:t>
            </a:r>
            <a:endParaRPr lang="en-US" dirty="0"/>
          </a:p>
        </p:txBody>
      </p:sp>
      <p:sp>
        <p:nvSpPr>
          <p:cNvPr id="3" name="Content Placeholder 2"/>
          <p:cNvSpPr>
            <a:spLocks noGrp="1"/>
          </p:cNvSpPr>
          <p:nvPr>
            <p:ph idx="1"/>
          </p:nvPr>
        </p:nvSpPr>
        <p:spPr/>
        <p:txBody>
          <a:bodyPr/>
          <a:lstStyle/>
          <a:p>
            <a:r>
              <a:rPr lang="en-US" dirty="0" smtClean="0"/>
              <a:t>This artifact will be submitted to me to grade. </a:t>
            </a:r>
          </a:p>
          <a:p>
            <a:r>
              <a:rPr lang="en-US" dirty="0" smtClean="0"/>
              <a:t>After I have graded it and returned it to you with suggestions for revisions, you should make revisions and then upload into </a:t>
            </a:r>
            <a:r>
              <a:rPr lang="en-US" dirty="0" err="1" smtClean="0"/>
              <a:t>TaskStream</a:t>
            </a:r>
            <a:r>
              <a:rPr lang="en-US" dirty="0" smtClean="0"/>
              <a:t>.</a:t>
            </a:r>
            <a:endParaRPr lang="en-US" dirty="0"/>
          </a:p>
        </p:txBody>
      </p:sp>
    </p:spTree>
    <p:extLst>
      <p:ext uri="{BB962C8B-B14F-4D97-AF65-F5344CB8AC3E}">
        <p14:creationId xmlns:p14="http://schemas.microsoft.com/office/powerpoint/2010/main" val="740758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Needs Assessment?</a:t>
            </a:r>
            <a:endParaRPr lang="en-US" dirty="0"/>
          </a:p>
        </p:txBody>
      </p:sp>
      <p:sp>
        <p:nvSpPr>
          <p:cNvPr id="3" name="Content Placeholder 2"/>
          <p:cNvSpPr>
            <a:spLocks noGrp="1"/>
          </p:cNvSpPr>
          <p:nvPr>
            <p:ph idx="1"/>
          </p:nvPr>
        </p:nvSpPr>
        <p:spPr/>
        <p:txBody>
          <a:bodyPr/>
          <a:lstStyle/>
          <a:p>
            <a:r>
              <a:rPr lang="en-US" dirty="0" smtClean="0"/>
              <a:t> A form of evaluation that assesses the nature, magnitude, and distribution of a social problem; the extent to which there is a need for intervention; and the implications of these circumstances for the design of the intervention. </a:t>
            </a:r>
          </a:p>
          <a:p>
            <a:pPr lvl="1"/>
            <a:r>
              <a:rPr lang="en-US" i="1" dirty="0" smtClean="0"/>
              <a:t>Evaluation: A Systematic Approach</a:t>
            </a:r>
            <a:r>
              <a:rPr lang="en-US" dirty="0" smtClean="0"/>
              <a:t>, Rossi, </a:t>
            </a:r>
            <a:r>
              <a:rPr lang="en-US" dirty="0" err="1" smtClean="0"/>
              <a:t>Lipsey</a:t>
            </a:r>
            <a:r>
              <a:rPr lang="en-US" dirty="0" smtClean="0"/>
              <a:t>, and Freeman, 2004</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Assessment</a:t>
            </a:r>
            <a:endParaRPr lang="en-US" dirty="0"/>
          </a:p>
        </p:txBody>
      </p:sp>
      <p:sp>
        <p:nvSpPr>
          <p:cNvPr id="3" name="Content Placeholder 2"/>
          <p:cNvSpPr>
            <a:spLocks noGrp="1"/>
          </p:cNvSpPr>
          <p:nvPr>
            <p:ph idx="1"/>
          </p:nvPr>
        </p:nvSpPr>
        <p:spPr/>
        <p:txBody>
          <a:bodyPr/>
          <a:lstStyle/>
          <a:p>
            <a:r>
              <a:rPr lang="en-US" dirty="0" smtClean="0"/>
              <a:t>It’s often a first step in planning a new program</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Analyzing Need</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Identification of users and uses.</a:t>
            </a:r>
          </a:p>
          <a:p>
            <a:pPr marL="514350" indent="-514350">
              <a:buFont typeface="+mj-lt"/>
              <a:buAutoNum type="arabicPeriod"/>
            </a:pPr>
            <a:r>
              <a:rPr lang="en-US" dirty="0" smtClean="0"/>
              <a:t>Description of the target population and service environment.</a:t>
            </a:r>
          </a:p>
          <a:p>
            <a:pPr marL="514350" indent="-514350">
              <a:buFont typeface="+mj-lt"/>
              <a:buAutoNum type="arabicPeriod"/>
            </a:pPr>
            <a:r>
              <a:rPr lang="en-US" dirty="0" smtClean="0"/>
              <a:t>Need identification.</a:t>
            </a:r>
          </a:p>
          <a:p>
            <a:pPr marL="514350" indent="-514350">
              <a:buFont typeface="+mj-lt"/>
              <a:buAutoNum type="arabicPeriod"/>
            </a:pPr>
            <a:r>
              <a:rPr lang="en-US" sz="3600" b="1" dirty="0" smtClean="0">
                <a:solidFill>
                  <a:srgbClr val="FF0000"/>
                </a:solidFill>
              </a:rPr>
              <a:t>Need assessment.</a:t>
            </a:r>
          </a:p>
          <a:p>
            <a:pPr marL="514350" indent="-514350">
              <a:buFont typeface="+mj-lt"/>
              <a:buAutoNum type="arabicPeriod"/>
            </a:pPr>
            <a:r>
              <a:rPr lang="en-US" dirty="0" smtClean="0"/>
              <a:t>Communication.</a:t>
            </a:r>
          </a:p>
          <a:p>
            <a:pPr lvl="1"/>
            <a:r>
              <a:rPr lang="en-US" i="1" dirty="0" smtClean="0"/>
              <a:t>Need Analysis:  Process and Techniques,</a:t>
            </a:r>
            <a:r>
              <a:rPr lang="en-US" dirty="0" smtClean="0"/>
              <a:t> Jack </a:t>
            </a:r>
            <a:r>
              <a:rPr lang="en-US" dirty="0" err="1" smtClean="0"/>
              <a:t>McKillip</a:t>
            </a:r>
            <a:r>
              <a:rPr lang="en-US" dirty="0" smtClean="0"/>
              <a:t>, 1998</a:t>
            </a:r>
          </a:p>
          <a:p>
            <a:pPr lvl="1"/>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in Conducting Needs Assessments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Clarify the purpose of the needs assessment</a:t>
            </a:r>
          </a:p>
          <a:p>
            <a:r>
              <a:rPr lang="en-US" dirty="0" smtClean="0"/>
              <a:t>Identify the population</a:t>
            </a:r>
          </a:p>
          <a:p>
            <a:r>
              <a:rPr lang="en-US" dirty="0" smtClean="0"/>
              <a:t>Determine how you will conduct the needs assessment</a:t>
            </a:r>
          </a:p>
          <a:p>
            <a:r>
              <a:rPr lang="en-US" dirty="0" smtClean="0"/>
              <a:t>Design a survey instrument </a:t>
            </a:r>
          </a:p>
          <a:p>
            <a:r>
              <a:rPr lang="en-US" dirty="0" smtClean="0"/>
              <a:t>Collect data</a:t>
            </a:r>
          </a:p>
          <a:p>
            <a:r>
              <a:rPr lang="en-US" dirty="0" smtClean="0"/>
              <a:t>Analyze data</a:t>
            </a:r>
          </a:p>
          <a:p>
            <a:r>
              <a:rPr lang="en-US" dirty="0" smtClean="0"/>
              <a:t>Use the results</a:t>
            </a:r>
          </a:p>
          <a:p>
            <a:pPr marL="457200" lvl="1" indent="0">
              <a:buNone/>
            </a:pPr>
            <a:r>
              <a:rPr lang="en-US" i="1" dirty="0"/>
              <a:t>http://www.dpi.state.nd.us/grants/needs.pdf</a:t>
            </a:r>
            <a:endParaRPr lang="en-US" i="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Needs Assessments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Survey</a:t>
            </a:r>
          </a:p>
          <a:p>
            <a:pPr lvl="1"/>
            <a:r>
              <a:rPr lang="en-US" dirty="0" smtClean="0"/>
              <a:t>Paper/Pencil</a:t>
            </a:r>
          </a:p>
          <a:p>
            <a:pPr lvl="1"/>
            <a:r>
              <a:rPr lang="en-US" dirty="0" smtClean="0"/>
              <a:t>Electronic (ex. </a:t>
            </a:r>
            <a:r>
              <a:rPr lang="en-US" dirty="0" err="1" smtClean="0"/>
              <a:t>Zoomerang</a:t>
            </a:r>
            <a:r>
              <a:rPr lang="en-US" dirty="0" smtClean="0"/>
              <a:t>)</a:t>
            </a:r>
          </a:p>
          <a:p>
            <a:r>
              <a:rPr lang="en-US" dirty="0" smtClean="0"/>
              <a:t>Focus Group </a:t>
            </a:r>
          </a:p>
          <a:p>
            <a:pPr lvl="1"/>
            <a:r>
              <a:rPr lang="en-US" dirty="0" smtClean="0"/>
              <a:t>Example of meeting agenda</a:t>
            </a:r>
          </a:p>
          <a:p>
            <a:pPr lvl="2"/>
            <a:r>
              <a:rPr lang="en-US" dirty="0" smtClean="0"/>
              <a:t>Introduction of purpose and participants</a:t>
            </a:r>
          </a:p>
          <a:p>
            <a:pPr lvl="2"/>
            <a:r>
              <a:rPr lang="en-US" dirty="0" smtClean="0"/>
              <a:t>Ask participants for their views on the issue</a:t>
            </a:r>
          </a:p>
          <a:p>
            <a:pPr lvl="2"/>
            <a:r>
              <a:rPr lang="en-US" dirty="0" smtClean="0"/>
              <a:t>Probe for reasons behind their views </a:t>
            </a:r>
          </a:p>
          <a:p>
            <a:pPr lvl="2"/>
            <a:r>
              <a:rPr lang="en-US" dirty="0" smtClean="0"/>
              <a:t>Ask for ideas to overcome barriers</a:t>
            </a:r>
          </a:p>
          <a:p>
            <a:pPr lvl="2"/>
            <a:r>
              <a:rPr lang="en-US" dirty="0" smtClean="0"/>
              <a:t>Debrief and wrap up	</a:t>
            </a:r>
          </a:p>
          <a:p>
            <a:pPr marL="1371600" lvl="3" indent="0">
              <a:buNone/>
            </a:pPr>
            <a:r>
              <a:rPr lang="en-US" i="1" dirty="0" smtClean="0"/>
              <a:t>Evaluation: A systematic approach</a:t>
            </a:r>
            <a:r>
              <a:rPr lang="en-US" dirty="0" smtClean="0"/>
              <a:t>, Rossi, </a:t>
            </a:r>
            <a:r>
              <a:rPr lang="en-US" dirty="0" err="1" smtClean="0"/>
              <a:t>Lipsey</a:t>
            </a:r>
            <a:r>
              <a:rPr lang="en-US" dirty="0" smtClean="0"/>
              <a:t>, and Freeman, 2004</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good questions</a:t>
            </a:r>
            <a:endParaRPr lang="en-US" dirty="0"/>
          </a:p>
        </p:txBody>
      </p:sp>
      <p:sp>
        <p:nvSpPr>
          <p:cNvPr id="3" name="Content Placeholder 2"/>
          <p:cNvSpPr>
            <a:spLocks noGrp="1"/>
          </p:cNvSpPr>
          <p:nvPr>
            <p:ph idx="1"/>
          </p:nvPr>
        </p:nvSpPr>
        <p:spPr/>
        <p:txBody>
          <a:bodyPr/>
          <a:lstStyle/>
          <a:p>
            <a:r>
              <a:rPr lang="en-US" dirty="0" smtClean="0"/>
              <a:t>Consider ordinal scale questions (an ordered set of answer categories)</a:t>
            </a:r>
          </a:p>
          <a:p>
            <a:pPr lvl="1"/>
            <a:r>
              <a:rPr lang="en-US" dirty="0" smtClean="0"/>
              <a:t>Examples</a:t>
            </a:r>
          </a:p>
          <a:p>
            <a:pPr lvl="2"/>
            <a:r>
              <a:rPr lang="en-US" dirty="0" smtClean="0"/>
              <a:t>: Levels of satisfaction (completely satisfied, very satisfied, somewhat satisfied, not at all satisfied) or </a:t>
            </a:r>
          </a:p>
          <a:p>
            <a:pPr lvl="2"/>
            <a:r>
              <a:rPr lang="en-US" dirty="0" smtClean="0"/>
              <a:t>Frequency of behaviors/events (all of the time, most of the time, some of the time, none of the time)</a:t>
            </a:r>
            <a:endParaRPr lang="en-US" dirty="0"/>
          </a:p>
        </p:txBody>
      </p:sp>
    </p:spTree>
    <p:extLst>
      <p:ext uri="{BB962C8B-B14F-4D97-AF65-F5344CB8AC3E}">
        <p14:creationId xmlns:p14="http://schemas.microsoft.com/office/powerpoint/2010/main" val="3833316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writing questions</a:t>
            </a:r>
            <a:endParaRPr lang="en-US" dirty="0"/>
          </a:p>
        </p:txBody>
      </p:sp>
      <p:sp>
        <p:nvSpPr>
          <p:cNvPr id="3" name="Content Placeholder 2"/>
          <p:cNvSpPr>
            <a:spLocks noGrp="1"/>
          </p:cNvSpPr>
          <p:nvPr>
            <p:ph idx="1"/>
          </p:nvPr>
        </p:nvSpPr>
        <p:spPr>
          <a:xfrm>
            <a:off x="304800" y="1554162"/>
            <a:ext cx="8686800" cy="5303838"/>
          </a:xfrm>
        </p:spPr>
        <p:txBody>
          <a:bodyPr>
            <a:normAutofit fontScale="92500"/>
          </a:bodyPr>
          <a:lstStyle/>
          <a:p>
            <a:r>
              <a:rPr lang="en-US" dirty="0" smtClean="0"/>
              <a:t>Make sure the question applies to the respondent</a:t>
            </a:r>
          </a:p>
          <a:p>
            <a:r>
              <a:rPr lang="en-US" dirty="0" smtClean="0"/>
              <a:t>Make sure the question is technically accurate</a:t>
            </a:r>
          </a:p>
          <a:p>
            <a:r>
              <a:rPr lang="en-US" dirty="0" smtClean="0"/>
              <a:t>Ask one question at a time</a:t>
            </a:r>
          </a:p>
          <a:p>
            <a:r>
              <a:rPr lang="en-US" dirty="0" smtClean="0"/>
              <a:t>Use simple and familiar words</a:t>
            </a:r>
          </a:p>
          <a:p>
            <a:r>
              <a:rPr lang="en-US" dirty="0" smtClean="0"/>
              <a:t>Use as few words as possible to pose the question</a:t>
            </a:r>
          </a:p>
          <a:p>
            <a:r>
              <a:rPr lang="en-US" dirty="0" smtClean="0"/>
              <a:t>Use complete sentences with simple sentence structures</a:t>
            </a:r>
          </a:p>
          <a:p>
            <a:r>
              <a:rPr lang="en-US" dirty="0" smtClean="0"/>
              <a:t>Make sure “yes” means yes and “no” means no</a:t>
            </a:r>
          </a:p>
          <a:p>
            <a:pPr marL="457200" lvl="1" indent="0">
              <a:buNone/>
            </a:pPr>
            <a:r>
              <a:rPr lang="en-US" dirty="0" smtClean="0"/>
              <a:t>Pages 79-88 of </a:t>
            </a:r>
            <a:r>
              <a:rPr lang="en-US" i="1" dirty="0" smtClean="0"/>
              <a:t>Surveys-The Tailored Design Method </a:t>
            </a:r>
            <a:r>
              <a:rPr lang="en-US" dirty="0" smtClean="0"/>
              <a:t>by </a:t>
            </a:r>
            <a:r>
              <a:rPr lang="en-US" dirty="0" err="1" smtClean="0"/>
              <a:t>Dillman</a:t>
            </a:r>
            <a:r>
              <a:rPr lang="en-US" dirty="0" smtClean="0"/>
              <a:t>, Smyth, and Christian</a:t>
            </a:r>
            <a:endParaRPr lang="en-US" dirty="0"/>
          </a:p>
        </p:txBody>
      </p:sp>
    </p:spTree>
    <p:extLst>
      <p:ext uri="{BB962C8B-B14F-4D97-AF65-F5344CB8AC3E}">
        <p14:creationId xmlns:p14="http://schemas.microsoft.com/office/powerpoint/2010/main" val="16988504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1783</TotalTime>
  <Words>1620</Words>
  <Application>Microsoft Office PowerPoint</Application>
  <PresentationFormat>On-screen Show (4:3)</PresentationFormat>
  <Paragraphs>141</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Artifact 3A:  Needs Assessment</vt:lpstr>
      <vt:lpstr>Submit to instructor and to TaskStream</vt:lpstr>
      <vt:lpstr>What is a Needs Assessment?</vt:lpstr>
      <vt:lpstr>Needs Assessment</vt:lpstr>
      <vt:lpstr>Steps in Analyzing Need</vt:lpstr>
      <vt:lpstr>Steps in Conducting Needs Assessments</vt:lpstr>
      <vt:lpstr>Examples of Needs Assessments</vt:lpstr>
      <vt:lpstr>Create good questions</vt:lpstr>
      <vt:lpstr>Guidelines for writing questions</vt:lpstr>
      <vt:lpstr>Other Tips</vt:lpstr>
      <vt:lpstr>Sample instruments</vt:lpstr>
      <vt:lpstr>Artifact 3A – Needs Assessment</vt:lpstr>
      <vt:lpstr>(continued)</vt:lpstr>
      <vt:lpstr>    Expectations and Evidences</vt:lpstr>
      <vt:lpstr>School Administration</vt:lpstr>
      <vt:lpstr>Due Date</vt:lpstr>
      <vt:lpstr>Needs Assessment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Needs Assessment</dc:title>
  <dc:creator>Wendy</dc:creator>
  <cp:lastModifiedBy>Wendy</cp:lastModifiedBy>
  <cp:revision>43</cp:revision>
  <dcterms:created xsi:type="dcterms:W3CDTF">2011-09-03T20:49:52Z</dcterms:created>
  <dcterms:modified xsi:type="dcterms:W3CDTF">2011-09-09T17:21:49Z</dcterms:modified>
</cp:coreProperties>
</file>